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87" r:id="rId5"/>
    <p:sldId id="288" r:id="rId6"/>
    <p:sldId id="259" r:id="rId7"/>
    <p:sldId id="260" r:id="rId8"/>
    <p:sldId id="258" r:id="rId9"/>
    <p:sldId id="261" r:id="rId10"/>
    <p:sldId id="262" r:id="rId11"/>
    <p:sldId id="263" r:id="rId12"/>
    <p:sldId id="264" r:id="rId13"/>
    <p:sldId id="266" r:id="rId14"/>
    <p:sldId id="265" r:id="rId15"/>
    <p:sldId id="289" r:id="rId16"/>
    <p:sldId id="290" r:id="rId17"/>
    <p:sldId id="292" r:id="rId18"/>
    <p:sldId id="293" r:id="rId19"/>
    <p:sldId id="291" r:id="rId20"/>
    <p:sldId id="267" r:id="rId21"/>
    <p:sldId id="268" r:id="rId22"/>
    <p:sldId id="269" r:id="rId23"/>
    <p:sldId id="271" r:id="rId24"/>
    <p:sldId id="270" r:id="rId25"/>
    <p:sldId id="272" r:id="rId26"/>
    <p:sldId id="273" r:id="rId27"/>
    <p:sldId id="275" r:id="rId28"/>
    <p:sldId id="276" r:id="rId29"/>
    <p:sldId id="274" r:id="rId30"/>
    <p:sldId id="277" r:id="rId31"/>
    <p:sldId id="278" r:id="rId32"/>
    <p:sldId id="281" r:id="rId33"/>
    <p:sldId id="279" r:id="rId34"/>
    <p:sldId id="280" r:id="rId35"/>
    <p:sldId id="282" r:id="rId36"/>
    <p:sldId id="283" r:id="rId37"/>
    <p:sldId id="284" r:id="rId38"/>
    <p:sldId id="285" r:id="rId3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4712" autoAdjust="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1D28-BD4D-475E-8EFD-D9783E7567F4}" type="datetimeFigureOut">
              <a:rPr lang="hu-HU" smtClean="0"/>
              <a:t>2019.11.12.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CA24-622D-4043-9624-1D17207FE3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3774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1D28-BD4D-475E-8EFD-D9783E7567F4}" type="datetimeFigureOut">
              <a:rPr lang="hu-HU" smtClean="0"/>
              <a:t>2019.11.12.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CA24-622D-4043-9624-1D17207FE3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82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1D28-BD4D-475E-8EFD-D9783E7567F4}" type="datetimeFigureOut">
              <a:rPr lang="hu-HU" smtClean="0"/>
              <a:t>2019.11.12.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CA24-622D-4043-9624-1D17207FE3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5523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1D28-BD4D-475E-8EFD-D9783E7567F4}" type="datetimeFigureOut">
              <a:rPr lang="hu-HU" smtClean="0"/>
              <a:t>2019.11.12.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CA24-622D-4043-9624-1D17207FE3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08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1D28-BD4D-475E-8EFD-D9783E7567F4}" type="datetimeFigureOut">
              <a:rPr lang="hu-HU" smtClean="0"/>
              <a:t>2019.11.12.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CA24-622D-4043-9624-1D17207FE3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1890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1D28-BD4D-475E-8EFD-D9783E7567F4}" type="datetimeFigureOut">
              <a:rPr lang="hu-HU" smtClean="0"/>
              <a:t>2019.11.12.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CA24-622D-4043-9624-1D17207FE3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1098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1D28-BD4D-475E-8EFD-D9783E7567F4}" type="datetimeFigureOut">
              <a:rPr lang="hu-HU" smtClean="0"/>
              <a:t>2019.11.12.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CA24-622D-4043-9624-1D17207FE3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2929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1D28-BD4D-475E-8EFD-D9783E7567F4}" type="datetimeFigureOut">
              <a:rPr lang="hu-HU" smtClean="0"/>
              <a:t>2019.11.12.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CA24-622D-4043-9624-1D17207FE3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847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1D28-BD4D-475E-8EFD-D9783E7567F4}" type="datetimeFigureOut">
              <a:rPr lang="hu-HU" smtClean="0"/>
              <a:t>2019.11.12.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CA24-622D-4043-9624-1D17207FE3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7969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1D28-BD4D-475E-8EFD-D9783E7567F4}" type="datetimeFigureOut">
              <a:rPr lang="hu-HU" smtClean="0"/>
              <a:t>2019.11.12.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CA24-622D-4043-9624-1D17207FE3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9298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1D28-BD4D-475E-8EFD-D9783E7567F4}" type="datetimeFigureOut">
              <a:rPr lang="hu-HU" smtClean="0"/>
              <a:t>2019.11.12.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CA24-622D-4043-9624-1D17207FE3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673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F1D28-BD4D-475E-8EFD-D9783E7567F4}" type="datetimeFigureOut">
              <a:rPr lang="hu-HU" smtClean="0"/>
              <a:t>2019.11.12.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ACA24-622D-4043-9624-1D17207FE3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923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www.youtube.com/watch?v=bqz3R1NpXz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75706"/>
          </a:xfrm>
        </p:spPr>
        <p:txBody>
          <a:bodyPr>
            <a:normAutofit/>
          </a:bodyPr>
          <a:lstStyle/>
          <a:p>
            <a:r>
              <a:rPr lang="hu-HU" sz="4800" b="1" dirty="0" smtClean="0"/>
              <a:t>Megatrendek III</a:t>
            </a:r>
            <a:endParaRPr lang="hu-HU" sz="48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26976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Népességrobbanás, urbanizáció, zöld forradalom, éghajlatváltozás, fajok kihalása: úton az összeomlás felé?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5721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95736" y="1844824"/>
            <a:ext cx="4752527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Képtalálat a következőre: „GMO soybean”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835696" y="1412776"/>
            <a:ext cx="590465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7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hu-HU" dirty="0" smtClean="0"/>
              <a:t>Következmények</a:t>
            </a:r>
          </a:p>
          <a:p>
            <a:pPr lvl="1"/>
            <a:r>
              <a:rPr lang="hu-HU" dirty="0" smtClean="0"/>
              <a:t>Erőforrás-függés: energia, műtrágya, </a:t>
            </a:r>
            <a:r>
              <a:rPr lang="hu-HU" dirty="0" err="1" smtClean="0"/>
              <a:t>növényvédőszer</a:t>
            </a:r>
            <a:r>
              <a:rPr lang="hu-HU" dirty="0" smtClean="0"/>
              <a:t>, gép (olajból élelmiszer)</a:t>
            </a:r>
          </a:p>
          <a:p>
            <a:pPr lvl="1"/>
            <a:r>
              <a:rPr lang="hu-HU" dirty="0" smtClean="0"/>
              <a:t>A mezőgazdaság és a természetes ökoszisztémák kapcsolatának megszakadása</a:t>
            </a:r>
          </a:p>
          <a:p>
            <a:pPr lvl="1"/>
            <a:r>
              <a:rPr lang="hu-HU" dirty="0" smtClean="0"/>
              <a:t>Élelmiszer árak növekedése és </a:t>
            </a:r>
            <a:r>
              <a:rPr lang="hu-HU" dirty="0" err="1" smtClean="0"/>
              <a:t>volatilitása</a:t>
            </a:r>
            <a:endParaRPr lang="hu-HU" dirty="0" smtClean="0"/>
          </a:p>
          <a:p>
            <a:pPr lvl="1"/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619672" y="1484784"/>
            <a:ext cx="5976664" cy="43924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380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hu-HU" dirty="0" smtClean="0"/>
              <a:t>A környezeti állapot romása </a:t>
            </a:r>
          </a:p>
          <a:p>
            <a:pPr lvl="1"/>
            <a:r>
              <a:rPr lang="hu-HU" dirty="0" smtClean="0"/>
              <a:t>Gépi talajművelés</a:t>
            </a:r>
          </a:p>
          <a:p>
            <a:pPr lvl="2"/>
            <a:r>
              <a:rPr lang="hu-HU" dirty="0" smtClean="0"/>
              <a:t>Mélyszántás </a:t>
            </a:r>
          </a:p>
          <a:p>
            <a:pPr lvl="2"/>
            <a:r>
              <a:rPr lang="hu-HU" dirty="0" smtClean="0"/>
              <a:t>C-megkötés helyett kibocsátás</a:t>
            </a:r>
          </a:p>
          <a:p>
            <a:pPr lvl="2"/>
            <a:r>
              <a:rPr lang="hu-HU" dirty="0" smtClean="0"/>
              <a:t>Talaj tömörödése és eróziója</a:t>
            </a:r>
          </a:p>
          <a:p>
            <a:pPr lvl="2"/>
            <a:endParaRPr lang="hu-HU" dirty="0" smtClean="0"/>
          </a:p>
          <a:p>
            <a:pPr lvl="1"/>
            <a:endParaRPr lang="hu-HU" dirty="0"/>
          </a:p>
        </p:txBody>
      </p:sp>
      <p:pic>
        <p:nvPicPr>
          <p:cNvPr id="4" name="Kép 3" descr="https://modernfarmer.com/wp-content/uploads/2013/11/big-bud-photos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" y="1480820"/>
            <a:ext cx="5760720" cy="3896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Tartalom helye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91640" y="1412776"/>
            <a:ext cx="6048711" cy="48965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509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hu-HU" dirty="0" smtClean="0"/>
              <a:t>Biológiai sokféleség csökkenése</a:t>
            </a:r>
          </a:p>
          <a:p>
            <a:pPr lvl="1"/>
            <a:r>
              <a:rPr lang="hu-HU" dirty="0" smtClean="0"/>
              <a:t>Monokultúrás nagytáblás termelés</a:t>
            </a:r>
          </a:p>
          <a:p>
            <a:pPr lvl="1"/>
            <a:r>
              <a:rPr lang="hu-HU" dirty="0" smtClean="0"/>
              <a:t>Újabb termőterületek bevonása (Amazonas → GMO szója, Indonéz őserdő → olajpálma)</a:t>
            </a:r>
          </a:p>
          <a:p>
            <a:pPr lvl="1"/>
            <a:r>
              <a:rPr lang="hu-HU" dirty="0" smtClean="0"/>
              <a:t>Hagyományos fajták termelésének megszűnése</a:t>
            </a:r>
          </a:p>
          <a:p>
            <a:pPr lvl="1"/>
            <a:r>
              <a:rPr lang="hu-HU" dirty="0" smtClean="0"/>
              <a:t>Csökkenő </a:t>
            </a:r>
            <a:r>
              <a:rPr lang="hu-HU" dirty="0" err="1" smtClean="0"/>
              <a:t>ellenállóképesség</a:t>
            </a:r>
            <a:endParaRPr lang="hu-HU" dirty="0" smtClean="0"/>
          </a:p>
          <a:p>
            <a:pPr lvl="1"/>
            <a:r>
              <a:rPr lang="hu-HU" dirty="0" smtClean="0"/>
              <a:t>Növekvő vegyszerfelhasználás, génmanipuláció</a:t>
            </a:r>
          </a:p>
          <a:p>
            <a:pPr lvl="1"/>
            <a:endParaRPr lang="hu-HU" dirty="0"/>
          </a:p>
        </p:txBody>
      </p:sp>
      <p:pic>
        <p:nvPicPr>
          <p:cNvPr id="6" name="Kép 5" descr="Képtalálat a következőre: „american corn field”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056784" cy="5544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477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Az urbanizáció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Fogalma: a városias települések kialakulása, a városi lakosság növekedése</a:t>
            </a:r>
          </a:p>
          <a:p>
            <a:r>
              <a:rPr lang="hu-HU" dirty="0" smtClean="0"/>
              <a:t>Eredete: ipari forradalom kezdete </a:t>
            </a:r>
          </a:p>
          <a:p>
            <a:r>
              <a:rPr lang="hu-HU" dirty="0" smtClean="0"/>
              <a:t>Variációi: szuburbanizáció, </a:t>
            </a:r>
            <a:r>
              <a:rPr lang="hu-HU" dirty="0" err="1" smtClean="0"/>
              <a:t>reurbanizáció</a:t>
            </a:r>
            <a:endParaRPr lang="hu-HU" dirty="0" smtClean="0"/>
          </a:p>
          <a:p>
            <a:r>
              <a:rPr lang="hu-HU" dirty="0" smtClean="0"/>
              <a:t>Jelentősége: a világ leginkább meghatározó politikai, gazdasági, környezeti jelentősége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9909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hu-HU" dirty="0" smtClean="0"/>
              <a:t>Perspektívák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043608" y="1196753"/>
            <a:ext cx="7416824" cy="492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3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megacities19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" b="19350"/>
          <a:stretch>
            <a:fillRect/>
          </a:stretch>
        </p:blipFill>
        <p:spPr bwMode="auto">
          <a:xfrm>
            <a:off x="-152400" y="741363"/>
            <a:ext cx="9448800" cy="612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57188" y="685800"/>
            <a:ext cx="1611312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5113" eaLnBrk="0" hangingPunct="0"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de-DE" altLang="hu-HU" sz="4000" b="1" i="1">
                <a:solidFill>
                  <a:srgbClr val="FF0000"/>
                </a:solidFill>
                <a:latin typeface="Arial" panose="020B0604020202020204" pitchFamily="34" charset="0"/>
              </a:rPr>
              <a:t>1950</a:t>
            </a:r>
          </a:p>
        </p:txBody>
      </p:sp>
      <p:sp>
        <p:nvSpPr>
          <p:cNvPr id="3174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5257800"/>
            <a:ext cx="22018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hu-HU" sz="2000">
                <a:solidFill>
                  <a:srgbClr val="FFFFFF"/>
                </a:solidFill>
              </a:rPr>
              <a:t>Analysis by Munich Re</a:t>
            </a:r>
            <a:br>
              <a:rPr lang="de-DE" altLang="hu-HU" sz="2000">
                <a:solidFill>
                  <a:srgbClr val="FFFFFF"/>
                </a:solidFill>
              </a:rPr>
            </a:br>
            <a:r>
              <a:rPr lang="de-DE" altLang="hu-HU" sz="2000">
                <a:solidFill>
                  <a:srgbClr val="FFFFFF"/>
                </a:solidFill>
              </a:rPr>
              <a:t>Data:</a:t>
            </a:r>
            <a:br>
              <a:rPr lang="de-DE" altLang="hu-HU" sz="2000">
                <a:solidFill>
                  <a:srgbClr val="FFFFFF"/>
                </a:solidFill>
              </a:rPr>
            </a:br>
            <a:r>
              <a:rPr lang="de-DE" altLang="hu-HU" sz="2000">
                <a:solidFill>
                  <a:srgbClr val="FFFFFF"/>
                </a:solidFill>
              </a:rPr>
              <a:t>U.N. Population Division</a:t>
            </a:r>
            <a:r>
              <a:rPr lang="de-DE" altLang="hu-HU" sz="3100">
                <a:solidFill>
                  <a:srgbClr val="FFFFFF"/>
                </a:solidFill>
              </a:rPr>
              <a:t/>
            </a:r>
            <a:br>
              <a:rPr lang="de-DE" altLang="hu-HU" sz="3100">
                <a:solidFill>
                  <a:srgbClr val="FFFFFF"/>
                </a:solidFill>
              </a:rPr>
            </a:br>
            <a:endParaRPr lang="en-GB" altLang="hu-HU" sz="3100">
              <a:solidFill>
                <a:srgbClr val="FFFFFF"/>
              </a:solidFill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444500" y="190500"/>
            <a:ext cx="8255000" cy="5715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hu-HU" sz="2800">
                <a:solidFill>
                  <a:srgbClr val="FFFFFF"/>
                </a:solidFill>
              </a:rPr>
              <a:t>World Cities exceeding 5 million residents</a:t>
            </a:r>
            <a:endParaRPr lang="en-US" altLang="hu-HU" sz="2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76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megacities2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31"/>
          <a:stretch>
            <a:fillRect/>
          </a:stretch>
        </p:blipFill>
        <p:spPr bwMode="auto">
          <a:xfrm>
            <a:off x="-304800" y="739775"/>
            <a:ext cx="9753600" cy="611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44500" y="685800"/>
            <a:ext cx="16764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5113" eaLnBrk="0" hangingPunct="0"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de-DE" altLang="hu-HU" sz="4000" b="1" i="1">
                <a:solidFill>
                  <a:srgbClr val="FF0000"/>
                </a:solidFill>
                <a:latin typeface="Arial" panose="020B0604020202020204" pitchFamily="34" charset="0"/>
              </a:rPr>
              <a:t>2015</a:t>
            </a:r>
          </a:p>
        </p:txBody>
      </p:sp>
      <p:sp>
        <p:nvSpPr>
          <p:cNvPr id="3277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5257800"/>
            <a:ext cx="22018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hu-HU" sz="2000">
                <a:solidFill>
                  <a:srgbClr val="FFFFFF"/>
                </a:solidFill>
              </a:rPr>
              <a:t>Analysis by Munich Re</a:t>
            </a:r>
            <a:br>
              <a:rPr lang="de-DE" altLang="hu-HU" sz="2000">
                <a:solidFill>
                  <a:srgbClr val="FFFFFF"/>
                </a:solidFill>
              </a:rPr>
            </a:br>
            <a:r>
              <a:rPr lang="de-DE" altLang="hu-HU" sz="2000">
                <a:solidFill>
                  <a:srgbClr val="FFFFFF"/>
                </a:solidFill>
              </a:rPr>
              <a:t>Data:</a:t>
            </a:r>
            <a:br>
              <a:rPr lang="de-DE" altLang="hu-HU" sz="2000">
                <a:solidFill>
                  <a:srgbClr val="FFFFFF"/>
                </a:solidFill>
              </a:rPr>
            </a:br>
            <a:r>
              <a:rPr lang="de-DE" altLang="hu-HU" sz="2000">
                <a:solidFill>
                  <a:srgbClr val="FFFFFF"/>
                </a:solidFill>
              </a:rPr>
              <a:t>U.N. Population Division</a:t>
            </a:r>
            <a:r>
              <a:rPr lang="de-DE" altLang="hu-HU" sz="3100">
                <a:solidFill>
                  <a:srgbClr val="FFFFFF"/>
                </a:solidFill>
              </a:rPr>
              <a:t/>
            </a:r>
            <a:br>
              <a:rPr lang="de-DE" altLang="hu-HU" sz="3100">
                <a:solidFill>
                  <a:srgbClr val="FFFFFF"/>
                </a:solidFill>
              </a:rPr>
            </a:br>
            <a:endParaRPr lang="en-GB" altLang="hu-HU" sz="3100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444500" y="190500"/>
            <a:ext cx="8255000" cy="5715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hu-HU" sz="2800">
                <a:solidFill>
                  <a:srgbClr val="FFFFFF"/>
                </a:solidFill>
              </a:rPr>
              <a:t>World Cities exceeding 5 million residents</a:t>
            </a:r>
            <a:endParaRPr lang="en-US" altLang="hu-HU" sz="2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6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hu-HU" dirty="0" smtClean="0"/>
              <a:t>Urbanizáció a fejlődő világban</a:t>
            </a:r>
          </a:p>
          <a:p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187624" y="1052736"/>
            <a:ext cx="669674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2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 világ népessége</a:t>
            </a:r>
            <a:endParaRPr lang="hu-HU" b="1" dirty="0"/>
          </a:p>
        </p:txBody>
      </p:sp>
      <p:pic>
        <p:nvPicPr>
          <p:cNvPr id="5" name="Tartalom helye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19672" y="1417638"/>
            <a:ext cx="6120680" cy="453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0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 megatrendek környezeti hatásai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A Föld természetes </a:t>
            </a:r>
            <a:r>
              <a:rPr lang="hu-HU" b="1" dirty="0" err="1" smtClean="0"/>
              <a:t>eltartóképességének</a:t>
            </a:r>
            <a:r>
              <a:rPr lang="hu-HU" b="1" dirty="0" smtClean="0"/>
              <a:t> túlterhelése</a:t>
            </a:r>
          </a:p>
          <a:p>
            <a:endParaRPr lang="hu-HU" b="1" dirty="0"/>
          </a:p>
        </p:txBody>
      </p:sp>
      <p:pic>
        <p:nvPicPr>
          <p:cNvPr id="4" name="Kép 3" descr="https://i0.wp.com/imgs.xkcd.com/comics/land_mammal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" y="1125855"/>
            <a:ext cx="5760720" cy="4606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2663788" y="2119302"/>
            <a:ext cx="3816424" cy="31683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320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r>
              <a:rPr lang="hu-HU" b="1" dirty="0" smtClean="0"/>
              <a:t>A planetáris határok meghaladása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691680" y="1196752"/>
            <a:ext cx="5760640" cy="46085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224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b="1" dirty="0" smtClean="0"/>
              <a:t>A biológiai sokféleség csökkenése, a természetes táj átalakítása</a:t>
            </a:r>
            <a:endParaRPr lang="hu-HU" sz="3600" b="1" dirty="0"/>
          </a:p>
        </p:txBody>
      </p:sp>
      <p:pic>
        <p:nvPicPr>
          <p:cNvPr id="4" name="Tartalom helye 3" descr="Képtalálat a következőre: „sixth extinction wave”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239" y="1600200"/>
            <a:ext cx="6157521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536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https://www.croatiaweek.com/wp-content/uploads/2018/03/tz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90" y="1196752"/>
            <a:ext cx="804410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20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 globális vízválság</a:t>
            </a:r>
            <a:endParaRPr lang="hu-HU" b="1" dirty="0"/>
          </a:p>
        </p:txBody>
      </p:sp>
      <p:pic>
        <p:nvPicPr>
          <p:cNvPr id="4" name="Tartalom helye 3" descr="Képtalálat a következőre: „globális vízfogyasztás”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653275"/>
            <a:ext cx="8229600" cy="441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Képtalálat a következőre: „global water crisis”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7200800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497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5" descr="06040415B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88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Tengerek és óceánok állapotromlása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föld felszínének 2/3-a</a:t>
            </a:r>
          </a:p>
          <a:p>
            <a:r>
              <a:rPr lang="hu-HU" dirty="0" smtClean="0"/>
              <a:t>3 milliárd ember tengerparton él</a:t>
            </a:r>
          </a:p>
          <a:p>
            <a:r>
              <a:rPr lang="hu-HU" dirty="0" smtClean="0"/>
              <a:t>A világ fehérje forrásának 16%</a:t>
            </a:r>
            <a:endParaRPr lang="hu-HU" dirty="0"/>
          </a:p>
        </p:txBody>
      </p:sp>
      <p:pic>
        <p:nvPicPr>
          <p:cNvPr id="4" name="Kép 3" descr="Képtalálat a következőre: „world coastal population”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064896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835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hu-HU" dirty="0" smtClean="0"/>
              <a:t>Tengerek szennyezése közvetlenül </a:t>
            </a:r>
          </a:p>
          <a:p>
            <a:r>
              <a:rPr lang="hu-HU" dirty="0" smtClean="0"/>
              <a:t>Éghajlatváltozás</a:t>
            </a:r>
          </a:p>
          <a:p>
            <a:r>
              <a:rPr lang="hu-HU" dirty="0" smtClean="0"/>
              <a:t>Túlhalászás</a:t>
            </a:r>
          </a:p>
          <a:p>
            <a:r>
              <a:rPr lang="hu-HU" dirty="0" smtClean="0"/>
              <a:t>A szárazföldi tevékenység hatásai</a:t>
            </a: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827584" y="764704"/>
            <a:ext cx="734481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1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Éghajlatváltozás</a:t>
            </a:r>
            <a:endParaRPr lang="hu-HU" b="1" dirty="0"/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87624" y="1556792"/>
            <a:ext cx="6696744" cy="392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7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http://www.nyf.hu/others/html/kornyezettud/global/Image16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05597"/>
            <a:ext cx="7200800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657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Kép 5" descr="Képtalálat a következőre: „üvegházhatású gázok kibocsátása”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755576" y="1124744"/>
            <a:ext cx="7632848" cy="50405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483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Következmények</a:t>
            </a:r>
          </a:p>
          <a:p>
            <a:pPr lvl="1"/>
            <a:r>
              <a:rPr lang="hu-HU" dirty="0" smtClean="0"/>
              <a:t>Átlaghőmérséklet-emelkedés</a:t>
            </a:r>
          </a:p>
          <a:p>
            <a:pPr lvl="1"/>
            <a:r>
              <a:rPr lang="hu-HU" dirty="0" smtClean="0"/>
              <a:t>Szélsőséges időjárási események növekedése</a:t>
            </a:r>
          </a:p>
          <a:p>
            <a:pPr lvl="1"/>
            <a:r>
              <a:rPr lang="hu-HU" dirty="0" smtClean="0"/>
              <a:t>Hőhullámok </a:t>
            </a:r>
          </a:p>
          <a:p>
            <a:pPr lvl="2"/>
            <a:r>
              <a:rPr lang="hu-HU" dirty="0" smtClean="0"/>
              <a:t>Megnövekedő halálozás</a:t>
            </a:r>
          </a:p>
          <a:p>
            <a:pPr lvl="2"/>
            <a:r>
              <a:rPr lang="hu-HU" dirty="0" smtClean="0"/>
              <a:t>természeti, mezőgazdasági károk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1292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https://grist.files.wordpress.com/2012/11/6b-precipitation-changes-europe.png?w=1200&amp;h=82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71600" y="1196752"/>
            <a:ext cx="7128791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2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7825"/>
            <a:ext cx="8280400" cy="616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600200" y="457200"/>
            <a:ext cx="5867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hr-HR" altLang="hu-HU" b="1"/>
              <a:t>THE URBAN HEAT ISLAND:</a:t>
            </a:r>
            <a:endParaRPr lang="en-GB" altLang="hu-HU" b="1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505200" y="1000125"/>
            <a:ext cx="42243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hr-HR" altLang="hu-HU" b="1">
                <a:solidFill>
                  <a:srgbClr val="FF0000"/>
                </a:solidFill>
              </a:rPr>
              <a:t>CENTRAL PARK-NEW YORK</a:t>
            </a:r>
            <a:endParaRPr lang="en-GB" altLang="hu-HU" b="1">
              <a:solidFill>
                <a:srgbClr val="FF0000"/>
              </a:solidFill>
            </a:endParaRPr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 flipV="1">
            <a:off x="3708400" y="1557338"/>
            <a:ext cx="4319588" cy="172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V="1">
            <a:off x="3635375" y="3284538"/>
            <a:ext cx="4392613" cy="73025"/>
          </a:xfrm>
          <a:prstGeom prst="line">
            <a:avLst/>
          </a:prstGeom>
          <a:noFill/>
          <a:ln w="38100">
            <a:solidFill>
              <a:srgbClr val="1002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495800" y="4168775"/>
            <a:ext cx="3594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hr-HR" altLang="hu-HU" b="1">
                <a:solidFill>
                  <a:srgbClr val="1002CA"/>
                </a:solidFill>
              </a:rPr>
              <a:t>WEST POINT ACADEMY </a:t>
            </a:r>
            <a:endParaRPr lang="en-GB" altLang="hu-HU" b="1">
              <a:solidFill>
                <a:srgbClr val="1002CA"/>
              </a:solidFill>
            </a:endParaRPr>
          </a:p>
        </p:txBody>
      </p:sp>
      <p:pic>
        <p:nvPicPr>
          <p:cNvPr id="8" name="Picture 4" descr="破堤地点300d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05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hu-HU" smtClean="0">
              <a:ea typeface="ＭＳ Ｐゴシック" pitchFamily="34" charset="-128"/>
            </a:endParaRPr>
          </a:p>
        </p:txBody>
      </p:sp>
      <p:pic>
        <p:nvPicPr>
          <p:cNvPr id="44035" name="Picture Placeholder 5" descr="I dont believe in global warming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332656"/>
            <a:ext cx="8534400" cy="6400800"/>
          </a:xfrm>
        </p:spPr>
      </p:pic>
      <p:sp>
        <p:nvSpPr>
          <p:cNvPr id="44036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hu-HU" smtClean="0">
              <a:ea typeface="ＭＳ Ｐゴシック" pitchFamily="34" charset="-128"/>
            </a:endParaRPr>
          </a:p>
        </p:txBody>
      </p:sp>
      <p:sp>
        <p:nvSpPr>
          <p:cNvPr id="4403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3366"/>
                </a:solidFill>
                <a:latin typeface="MicrogrammaDMedExt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36896AE-8D4D-43B4-B30D-C01671E8F22A}" type="slidenum">
              <a:rPr lang="en-GB" altLang="hu-HU" sz="1200">
                <a:solidFill>
                  <a:schemeClr val="tx1"/>
                </a:solidFill>
                <a:latin typeface="Arial" pitchFamily="34" charset="0"/>
              </a:rPr>
              <a:pPr eaLnBrk="1" hangingPunct="1"/>
              <a:t>34</a:t>
            </a:fld>
            <a:endParaRPr lang="en-GB" altLang="hu-HU" sz="120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70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Úton az összeomlás felé?</a:t>
            </a:r>
            <a:endParaRPr lang="hu-HU" dirty="0"/>
          </a:p>
        </p:txBody>
      </p:sp>
      <p:pic>
        <p:nvPicPr>
          <p:cNvPr id="4" name="Tartalom helye 3" descr="Képtalálat a következőre: „jared diamond collapse”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108" y="1600200"/>
            <a:ext cx="2983783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077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Képtalálat a következőre: „jared diamond collapse”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8229600" cy="3992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54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A növekedés határai</a:t>
            </a:r>
            <a:endParaRPr lang="hu-HU" sz="2800" dirty="0"/>
          </a:p>
        </p:txBody>
      </p:sp>
      <p:pic>
        <p:nvPicPr>
          <p:cNvPr id="4" name="Tartalom helye 3" descr="Képtalálat a következőre: „limits to growth”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768752" cy="4713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739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>
              <a:hlinkClick r:id="rId2"/>
            </a:endParaRPr>
          </a:p>
          <a:p>
            <a:endParaRPr lang="hu-HU" dirty="0">
              <a:hlinkClick r:id="rId2"/>
            </a:endParaRPr>
          </a:p>
          <a:p>
            <a:endParaRPr lang="hu-HU" dirty="0" smtClean="0">
              <a:hlinkClick r:id="rId2"/>
            </a:endParaRPr>
          </a:p>
          <a:p>
            <a:endParaRPr lang="hu-HU" dirty="0" smtClean="0">
              <a:hlinkClick r:id="rId2"/>
            </a:endParaRPr>
          </a:p>
          <a:p>
            <a:endParaRPr lang="hu-HU" dirty="0">
              <a:hlinkClick r:id="rId2"/>
            </a:endParaRPr>
          </a:p>
          <a:p>
            <a:r>
              <a:rPr lang="hu-HU" dirty="0" smtClean="0">
                <a:hlinkClick r:id="rId2"/>
              </a:rPr>
              <a:t>https://www.youtube.com/watch?v=bqz3R1NpXzM</a:t>
            </a:r>
            <a:endParaRPr lang="hu-HU" dirty="0"/>
          </a:p>
        </p:txBody>
      </p:sp>
      <p:pic>
        <p:nvPicPr>
          <p:cNvPr id="4" name="Kép 3" descr="Képtalálat a következőre: „the impossible hamster”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6192688" cy="3120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094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hu-HU" dirty="0" smtClean="0"/>
              <a:t>Az okok</a:t>
            </a:r>
          </a:p>
          <a:p>
            <a:pPr lvl="1"/>
            <a:r>
              <a:rPr lang="hu-HU" dirty="0" smtClean="0"/>
              <a:t>Természetes életösztön</a:t>
            </a:r>
          </a:p>
          <a:p>
            <a:pPr lvl="1"/>
            <a:r>
              <a:rPr lang="hu-HU" dirty="0" smtClean="0"/>
              <a:t>Technológiai fejlődés</a:t>
            </a:r>
          </a:p>
          <a:p>
            <a:pPr lvl="1"/>
            <a:r>
              <a:rPr lang="hu-HU" dirty="0" smtClean="0"/>
              <a:t>Orvostudomány</a:t>
            </a:r>
          </a:p>
          <a:p>
            <a:pPr lvl="1"/>
            <a:r>
              <a:rPr lang="hu-HU" dirty="0" smtClean="0"/>
              <a:t>Nők helyzete</a:t>
            </a:r>
          </a:p>
          <a:p>
            <a:pPr lvl="1"/>
            <a:r>
              <a:rPr lang="hu-HU" dirty="0" smtClean="0"/>
              <a:t>Kulturális és vallási adottságok</a:t>
            </a:r>
          </a:p>
          <a:p>
            <a:pPr lvl="1"/>
            <a:r>
              <a:rPr lang="hu-HU" dirty="0" smtClean="0"/>
              <a:t>A szociális-gazdasági helyzet</a:t>
            </a:r>
          </a:p>
          <a:p>
            <a:pPr lvl="1"/>
            <a:r>
              <a:rPr lang="hu-HU" dirty="0" smtClean="0"/>
              <a:t>Politikai, etnikai adottságok</a:t>
            </a: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827584" y="1340768"/>
            <a:ext cx="727280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9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hu-HU" dirty="0" smtClean="0"/>
              <a:t>A kilátások</a:t>
            </a:r>
          </a:p>
          <a:p>
            <a:pPr lvl="1"/>
            <a:r>
              <a:rPr lang="hu-HU" dirty="0" smtClean="0"/>
              <a:t>A demográfiai átmenet fogalma</a:t>
            </a:r>
          </a:p>
          <a:p>
            <a:pPr lvl="1"/>
            <a:r>
              <a:rPr lang="hu-HU" dirty="0" smtClean="0"/>
              <a:t>Csökkenő ütemű, de folyamatos növekedés…</a:t>
            </a:r>
          </a:p>
          <a:p>
            <a:pPr lvl="1"/>
            <a:r>
              <a:rPr lang="hu-HU" dirty="0" smtClean="0"/>
              <a:t>Vagy </a:t>
            </a:r>
            <a:r>
              <a:rPr lang="hu-HU" dirty="0" err="1" smtClean="0"/>
              <a:t>guns</a:t>
            </a:r>
            <a:r>
              <a:rPr lang="hu-HU" dirty="0" smtClean="0"/>
              <a:t>, </a:t>
            </a:r>
            <a:r>
              <a:rPr lang="hu-HU" dirty="0" err="1" smtClean="0"/>
              <a:t>germs</a:t>
            </a:r>
            <a:r>
              <a:rPr lang="hu-HU" dirty="0" smtClean="0"/>
              <a:t> and </a:t>
            </a:r>
            <a:r>
              <a:rPr lang="hu-HU" dirty="0" err="1" smtClean="0"/>
              <a:t>steel</a:t>
            </a:r>
            <a:r>
              <a:rPr lang="hu-HU" dirty="0" smtClean="0"/>
              <a:t>?</a:t>
            </a:r>
          </a:p>
          <a:p>
            <a:pPr lvl="1"/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39552" y="620688"/>
            <a:ext cx="7992888" cy="55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0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...és a zöld forradalom</a:t>
            </a:r>
            <a:endParaRPr lang="hu-HU" dirty="0"/>
          </a:p>
        </p:txBody>
      </p:sp>
      <p:pic>
        <p:nvPicPr>
          <p:cNvPr id="4" name="Tartalom helye 3" descr="https://upload.wikimedia.org/wikipedia/commons/thumb/5/53/Malthus_-_Essay_on_the_principle_of_population%2C_1826_-_5884843.tif/lossy-page1-800px-Malthus_-_Essay_on_the_principle_of_population%2C_1826_-_5884843.tif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2592288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895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Képtalálat a következőre: „malthusian theory of population”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857" y="1944133"/>
            <a:ext cx="5714286" cy="3838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586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A fogalomról: zöld (növény színe) ≠ zöldítés (környezetbarát)</a:t>
            </a:r>
          </a:p>
          <a:p>
            <a:r>
              <a:rPr lang="hu-HU" dirty="0" smtClean="0"/>
              <a:t>Mezőgazdaság iparosítása a II. </a:t>
            </a:r>
            <a:r>
              <a:rPr lang="hu-HU" dirty="0" err="1" smtClean="0"/>
              <a:t>vh</a:t>
            </a:r>
            <a:r>
              <a:rPr lang="hu-HU" dirty="0" smtClean="0"/>
              <a:t>. után</a:t>
            </a:r>
          </a:p>
          <a:p>
            <a:pPr lvl="1"/>
            <a:r>
              <a:rPr lang="hu-HU" dirty="0" smtClean="0"/>
              <a:t>Célja: az élelmiszertermelés növelése a termésátlagok növelésével (nem pedig/kizárólag a termésátlagok növelésével) </a:t>
            </a:r>
          </a:p>
          <a:p>
            <a:pPr lvl="1"/>
            <a:r>
              <a:rPr lang="hu-HU" dirty="0" smtClean="0"/>
              <a:t>Jellemzői</a:t>
            </a:r>
          </a:p>
          <a:p>
            <a:pPr lvl="2"/>
            <a:r>
              <a:rPr lang="hu-HU" dirty="0" smtClean="0"/>
              <a:t>Gépesítés</a:t>
            </a:r>
          </a:p>
          <a:p>
            <a:pPr lvl="2"/>
            <a:r>
              <a:rPr lang="hu-HU" dirty="0" smtClean="0"/>
              <a:t>Műtrágyázás</a:t>
            </a:r>
          </a:p>
          <a:p>
            <a:pPr lvl="2"/>
            <a:r>
              <a:rPr lang="hu-HU" dirty="0" smtClean="0"/>
              <a:t>Vegyszeres védekezés</a:t>
            </a:r>
          </a:p>
          <a:p>
            <a:pPr lvl="2"/>
            <a:r>
              <a:rPr lang="hu-HU" dirty="0" smtClean="0"/>
              <a:t>Nemesítés és hozamnövelő eljárások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1683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Képtalálat a következőre: „green revolution diagram”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1052736"/>
            <a:ext cx="5184576" cy="5073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75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WINDOWLASTEDITMARKER" val="1"/>
  <p:tag name="PPWINSEGMENT1START" val="1"/>
  <p:tag name="PPWINSEGMENT1LENGTH" val="12"/>
  <p:tag name="PPWINSEGMENT1SOURCERTF" val="{\rtf1\ansi\deff0{\fonttbl{\f0\fcharset0 Arial;}}{\colortbl\red17\green17\blue17;}{\f0\fs44\b\cf0 Deckblatt:\par}}"/>
  <p:tag name="PPWINSEGMENT1TARGETRTF" val="{\rtf1\ansi\deff1{\fonttbl{\f1\fcharset0 Arial;}}{\colortbl\red0\green0\blue0;\red17\green17\blue17;}{\f1\fs44\b\cf1 Cover slide:\par}}"/>
  <p:tag name="PPWINSEGMENT2START" val="14"/>
  <p:tag name="PPWINSEGMENT2LENGTH" val="15"/>
  <p:tag name="PPWINSEGMENT2SOURCERTF" val="{\rtf1\ansi\deff0{\fonttbl{\f0\fcharset0 Arial;}}{\colortbl\red17\green17\blue17;}{\f0\fs44\b\cf0 Titel \line}{\f0\fs44\b\cf0 Untertitel\par}}"/>
  <p:tag name="PPWINSEGMENT2TARGETRTF" val="{\rtf1\ansi\deff0{\fonttbl{\f0\fcharset0 Arial;}}{\colortbl\red17\green17\blue17;}{\f0\fs44\b\cf0 Title \line}{\f0\fs44\b\cf0 Subtitle\par}}"/>
  <p:tag name="PPWINLASTSAVEDTRANSLATION" val="Cover slide: Title Subtitle"/>
  <p:tag name="PPWINALREADYSEGMENTED" val="True"/>
  <p:tag name="PPWINTOTALSEGMENTS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WINDOWLASTEDITMARKER" val="1"/>
  <p:tag name="PPWINSEGMENT1START" val="1"/>
  <p:tag name="PPWINSEGMENT1LENGTH" val="12"/>
  <p:tag name="PPWINSEGMENT1SOURCERTF" val="{\rtf1\ansi\deff0{\fonttbl{\f0\fcharset0 Arial;}}{\colortbl\red17\green17\blue17;}{\f0\fs44\b\cf0 Deckblatt:\par}}"/>
  <p:tag name="PPWINSEGMENT1TARGETRTF" val="{\rtf1\ansi\deff1{\fonttbl{\f1\fcharset0 Arial;}}{\colortbl\red0\green0\blue0;\red17\green17\blue17;}{\f1\fs44\b\cf1 Cover slide:\par}}"/>
  <p:tag name="PPWINSEGMENT2START" val="14"/>
  <p:tag name="PPWINSEGMENT2LENGTH" val="15"/>
  <p:tag name="PPWINSEGMENT2SOURCERTF" val="{\rtf1\ansi\deff0{\fonttbl{\f0\fcharset0 Arial;}}{\colortbl\red17\green17\blue17;}{\f0\fs44\b\cf0 Titel \line}{\f0\fs44\b\cf0 Untertitel\par}}"/>
  <p:tag name="PPWINSEGMENT2TARGETRTF" val="{\rtf1\ansi\deff0{\fonttbl{\f0\fcharset0 Arial;}}{\colortbl\red17\green17\blue17;}{\f0\fs44\b\cf0 Title \line}{\f0\fs44\b\cf0 Subtitle\par}}"/>
  <p:tag name="PPWINLASTSAVEDTRANSLATION" val="Cover slide: Title Subtitle"/>
  <p:tag name="PPWINALREADYSEGMENTED" val="True"/>
  <p:tag name="PPWINTOTALSEGMENTS" val="2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335</Words>
  <Application>Microsoft Office PowerPoint</Application>
  <PresentationFormat>Diavetítés a képernyőre (4:3 oldalarány)</PresentationFormat>
  <Paragraphs>84</Paragraphs>
  <Slides>38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38</vt:i4>
      </vt:variant>
    </vt:vector>
  </HeadingPairs>
  <TitlesOfParts>
    <vt:vector size="44" baseType="lpstr">
      <vt:lpstr>ＭＳ Ｐゴシック</vt:lpstr>
      <vt:lpstr>Arial</vt:lpstr>
      <vt:lpstr>Calibri</vt:lpstr>
      <vt:lpstr>MicrogrammaDMedExt</vt:lpstr>
      <vt:lpstr>Wingdings</vt:lpstr>
      <vt:lpstr>Office-téma</vt:lpstr>
      <vt:lpstr>Megatrendek III</vt:lpstr>
      <vt:lpstr>A világ népessége</vt:lpstr>
      <vt:lpstr>PowerPoint-bemutató</vt:lpstr>
      <vt:lpstr>PowerPoint-bemutató</vt:lpstr>
      <vt:lpstr>PowerPoint-bemutató</vt:lpstr>
      <vt:lpstr>...és a zöld forradalom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Az urbanizáció</vt:lpstr>
      <vt:lpstr>PowerPoint-bemutató</vt:lpstr>
      <vt:lpstr>PowerPoint-bemutató</vt:lpstr>
      <vt:lpstr>PowerPoint-bemutató</vt:lpstr>
      <vt:lpstr>PowerPoint-bemutató</vt:lpstr>
      <vt:lpstr>A megatrendek környezeti hatásai</vt:lpstr>
      <vt:lpstr>PowerPoint-bemutató</vt:lpstr>
      <vt:lpstr>A biológiai sokféleség csökkenése, a természetes táj átalakítása</vt:lpstr>
      <vt:lpstr>PowerPoint-bemutató</vt:lpstr>
      <vt:lpstr>A globális vízválság</vt:lpstr>
      <vt:lpstr>PowerPoint-bemutató</vt:lpstr>
      <vt:lpstr>PowerPoint-bemutató</vt:lpstr>
      <vt:lpstr>Tengerek és óceánok állapotromlása</vt:lpstr>
      <vt:lpstr>PowerPoint-bemutató</vt:lpstr>
      <vt:lpstr>Éghajlatváltozás</vt:lpstr>
      <vt:lpstr>PowerPoint-bemutató</vt:lpstr>
      <vt:lpstr>PowerPoint-bemutató</vt:lpstr>
      <vt:lpstr>PowerPoint-bemutató</vt:lpstr>
      <vt:lpstr>PowerPoint-bemutató</vt:lpstr>
      <vt:lpstr>PowerPoint-bemutató</vt:lpstr>
      <vt:lpstr>Úton az összeomlás felé?</vt:lpstr>
      <vt:lpstr>PowerPoint-bemutató</vt:lpstr>
      <vt:lpstr>A növekedés határai</vt:lpstr>
      <vt:lpstr>PowerPoint-bemutató</vt:lpstr>
    </vt:vector>
  </TitlesOfParts>
  <Company>KD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Megatrendek III</dc:title>
  <dc:creator>Baranyai Gábor dr.</dc:creator>
  <cp:lastModifiedBy>Nagy Andrea</cp:lastModifiedBy>
  <cp:revision>14</cp:revision>
  <dcterms:created xsi:type="dcterms:W3CDTF">2019-10-02T13:28:16Z</dcterms:created>
  <dcterms:modified xsi:type="dcterms:W3CDTF">2019-11-12T14:57:17Z</dcterms:modified>
</cp:coreProperties>
</file>